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4" d="100"/>
          <a:sy n="114" d="100"/>
        </p:scale>
        <p:origin x="414"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10"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473816F-4209-4A09-AB1F-69AD935AF1C4}" type="datetimeFigureOut">
              <a:rPr lang="en-US" smtClean="0"/>
              <a:t>5/29/2017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D58D87-4836-4FF8-A1DF-B24F2429A21E}"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041871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473816F-4209-4A09-AB1F-69AD935AF1C4}" type="datetimeFigureOut">
              <a:rPr lang="en-US" smtClean="0"/>
              <a:t>5/29/2017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D58D87-4836-4FF8-A1DF-B24F2429A21E}" type="slidenum">
              <a:rPr lang="en-US" smtClean="0"/>
              <a:t>‹#›</a:t>
            </a:fld>
            <a:endParaRPr lang="en-US"/>
          </a:p>
        </p:txBody>
      </p:sp>
    </p:spTree>
    <p:extLst>
      <p:ext uri="{BB962C8B-B14F-4D97-AF65-F5344CB8AC3E}">
        <p14:creationId xmlns:p14="http://schemas.microsoft.com/office/powerpoint/2010/main" val="12610709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473816F-4209-4A09-AB1F-69AD935AF1C4}" type="datetimeFigureOut">
              <a:rPr lang="en-US" smtClean="0"/>
              <a:t>5/29/2017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D58D87-4836-4FF8-A1DF-B24F2429A21E}" type="slidenum">
              <a:rPr lang="en-US" smtClean="0"/>
              <a:t>‹#›</a:t>
            </a:fld>
            <a:endParaRPr lang="en-US"/>
          </a:p>
        </p:txBody>
      </p:sp>
    </p:spTree>
    <p:extLst>
      <p:ext uri="{BB962C8B-B14F-4D97-AF65-F5344CB8AC3E}">
        <p14:creationId xmlns:p14="http://schemas.microsoft.com/office/powerpoint/2010/main" val="8875609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473816F-4209-4A09-AB1F-69AD935AF1C4}" type="datetimeFigureOut">
              <a:rPr lang="en-US" smtClean="0"/>
              <a:t>5/29/2017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D58D87-4836-4FF8-A1DF-B24F2429A21E}" type="slidenum">
              <a:rPr lang="en-US" smtClean="0"/>
              <a:t>‹#›</a:t>
            </a:fld>
            <a:endParaRPr lang="en-US"/>
          </a:p>
        </p:txBody>
      </p:sp>
    </p:spTree>
    <p:extLst>
      <p:ext uri="{BB962C8B-B14F-4D97-AF65-F5344CB8AC3E}">
        <p14:creationId xmlns:p14="http://schemas.microsoft.com/office/powerpoint/2010/main" val="11125305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473816F-4209-4A09-AB1F-69AD935AF1C4}" type="datetimeFigureOut">
              <a:rPr lang="en-US" smtClean="0"/>
              <a:t>5/29/2017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D58D87-4836-4FF8-A1DF-B24F2429A21E}"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053492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473816F-4209-4A09-AB1F-69AD935AF1C4}" type="datetimeFigureOut">
              <a:rPr lang="en-US" smtClean="0"/>
              <a:t>5/29/2017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D58D87-4836-4FF8-A1DF-B24F2429A21E}" type="slidenum">
              <a:rPr lang="en-US" smtClean="0"/>
              <a:t>‹#›</a:t>
            </a:fld>
            <a:endParaRPr lang="en-US"/>
          </a:p>
        </p:txBody>
      </p:sp>
    </p:spTree>
    <p:extLst>
      <p:ext uri="{BB962C8B-B14F-4D97-AF65-F5344CB8AC3E}">
        <p14:creationId xmlns:p14="http://schemas.microsoft.com/office/powerpoint/2010/main" val="20998868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473816F-4209-4A09-AB1F-69AD935AF1C4}" type="datetimeFigureOut">
              <a:rPr lang="en-US" smtClean="0"/>
              <a:t>5/29/2017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4D58D87-4836-4FF8-A1DF-B24F2429A21E}" type="slidenum">
              <a:rPr lang="en-US" smtClean="0"/>
              <a:t>‹#›</a:t>
            </a:fld>
            <a:endParaRPr lang="en-US"/>
          </a:p>
        </p:txBody>
      </p:sp>
    </p:spTree>
    <p:extLst>
      <p:ext uri="{BB962C8B-B14F-4D97-AF65-F5344CB8AC3E}">
        <p14:creationId xmlns:p14="http://schemas.microsoft.com/office/powerpoint/2010/main" val="18729126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473816F-4209-4A09-AB1F-69AD935AF1C4}" type="datetimeFigureOut">
              <a:rPr lang="en-US" smtClean="0"/>
              <a:t>5/29/2017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4D58D87-4836-4FF8-A1DF-B24F2429A21E}" type="slidenum">
              <a:rPr lang="en-US" smtClean="0"/>
              <a:t>‹#›</a:t>
            </a:fld>
            <a:endParaRPr lang="en-US"/>
          </a:p>
        </p:txBody>
      </p:sp>
    </p:spTree>
    <p:extLst>
      <p:ext uri="{BB962C8B-B14F-4D97-AF65-F5344CB8AC3E}">
        <p14:creationId xmlns:p14="http://schemas.microsoft.com/office/powerpoint/2010/main" val="33856702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9473816F-4209-4A09-AB1F-69AD935AF1C4}" type="datetimeFigureOut">
              <a:rPr lang="en-US" smtClean="0"/>
              <a:t>5/29/2017</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34D58D87-4836-4FF8-A1DF-B24F2429A21E}" type="slidenum">
              <a:rPr lang="en-US" smtClean="0"/>
              <a:t>‹#›</a:t>
            </a:fld>
            <a:endParaRPr lang="en-US"/>
          </a:p>
        </p:txBody>
      </p:sp>
    </p:spTree>
    <p:extLst>
      <p:ext uri="{BB962C8B-B14F-4D97-AF65-F5344CB8AC3E}">
        <p14:creationId xmlns:p14="http://schemas.microsoft.com/office/powerpoint/2010/main" val="27768787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9473816F-4209-4A09-AB1F-69AD935AF1C4}" type="datetimeFigureOut">
              <a:rPr lang="en-US" smtClean="0"/>
              <a:t>5/29/2017</a:t>
            </a:fld>
            <a:endParaRPr 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34D58D87-4836-4FF8-A1DF-B24F2429A21E}" type="slidenum">
              <a:rPr lang="en-US" smtClean="0"/>
              <a:t>‹#›</a:t>
            </a:fld>
            <a:endParaRPr lang="en-US"/>
          </a:p>
        </p:txBody>
      </p:sp>
    </p:spTree>
    <p:extLst>
      <p:ext uri="{BB962C8B-B14F-4D97-AF65-F5344CB8AC3E}">
        <p14:creationId xmlns:p14="http://schemas.microsoft.com/office/powerpoint/2010/main" val="25960288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473816F-4209-4A09-AB1F-69AD935AF1C4}" type="datetimeFigureOut">
              <a:rPr lang="en-US" smtClean="0"/>
              <a:t>5/29/2017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D58D87-4836-4FF8-A1DF-B24F2429A21E}" type="slidenum">
              <a:rPr lang="en-US" smtClean="0"/>
              <a:t>‹#›</a:t>
            </a:fld>
            <a:endParaRPr lang="en-US"/>
          </a:p>
        </p:txBody>
      </p:sp>
    </p:spTree>
    <p:extLst>
      <p:ext uri="{BB962C8B-B14F-4D97-AF65-F5344CB8AC3E}">
        <p14:creationId xmlns:p14="http://schemas.microsoft.com/office/powerpoint/2010/main" val="40502108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9473816F-4209-4A09-AB1F-69AD935AF1C4}" type="datetimeFigureOut">
              <a:rPr lang="en-US" smtClean="0"/>
              <a:t>5/29/2017</a:t>
            </a:fld>
            <a:endParaRPr 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34D58D87-4836-4FF8-A1DF-B24F2429A21E}" type="slidenum">
              <a:rPr lang="en-US" smtClean="0"/>
              <a:t>‹#›</a:t>
            </a:fld>
            <a:endParaRPr 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884329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Trade Secret Law</a:t>
            </a:r>
          </a:p>
        </p:txBody>
      </p:sp>
      <p:sp>
        <p:nvSpPr>
          <p:cNvPr id="3" name="Subtitle 2"/>
          <p:cNvSpPr>
            <a:spLocks noGrp="1"/>
          </p:cNvSpPr>
          <p:nvPr>
            <p:ph type="subTitle" idx="1"/>
          </p:nvPr>
        </p:nvSpPr>
        <p:spPr/>
        <p:txBody>
          <a:bodyPr/>
          <a:lstStyle/>
          <a:p>
            <a:r>
              <a:rPr lang="en-US" dirty="0"/>
              <a:t>Identifying and proving misappropriation</a:t>
            </a:r>
          </a:p>
        </p:txBody>
      </p:sp>
    </p:spTree>
    <p:extLst>
      <p:ext uri="{BB962C8B-B14F-4D97-AF65-F5344CB8AC3E}">
        <p14:creationId xmlns:p14="http://schemas.microsoft.com/office/powerpoint/2010/main" val="37453874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Misappropriation</a:t>
            </a:r>
          </a:p>
        </p:txBody>
      </p:sp>
      <p:sp>
        <p:nvSpPr>
          <p:cNvPr id="3" name="Content Placeholder 2"/>
          <p:cNvSpPr>
            <a:spLocks noGrp="1"/>
          </p:cNvSpPr>
          <p:nvPr>
            <p:ph idx="1"/>
          </p:nvPr>
        </p:nvSpPr>
        <p:spPr/>
        <p:txBody>
          <a:bodyPr/>
          <a:lstStyle/>
          <a:p>
            <a:pPr>
              <a:buFont typeface="Wingdings" panose="05000000000000000000" pitchFamily="2" charset="2"/>
              <a:buChar char="Ø"/>
            </a:pPr>
            <a:r>
              <a:rPr lang="en-US" sz="2400" dirty="0"/>
              <a:t>Trade Secrets are protected under the enforcement provisions of the Uniform Trade Secrets Act (UTSA). Protection applies to </a:t>
            </a:r>
            <a:r>
              <a:rPr lang="en-US" sz="2400" i="1" dirty="0"/>
              <a:t>Actual</a:t>
            </a:r>
            <a:r>
              <a:rPr lang="en-US" sz="2400" dirty="0"/>
              <a:t> and </a:t>
            </a:r>
            <a:r>
              <a:rPr lang="en-US" sz="2400" i="1" dirty="0"/>
              <a:t>threatened </a:t>
            </a:r>
            <a:r>
              <a:rPr lang="en-US" sz="2400" dirty="0"/>
              <a:t>misappropriation.</a:t>
            </a:r>
          </a:p>
          <a:p>
            <a:pPr>
              <a:buFont typeface="Wingdings" panose="05000000000000000000" pitchFamily="2" charset="2"/>
              <a:buChar char="Ø"/>
            </a:pPr>
            <a:r>
              <a:rPr lang="en-US" sz="2400" dirty="0"/>
              <a:t>Under the USTA, misappropriation occurs if the trade secret is acquired through improper means or the trade secret is disclosed without consent.  </a:t>
            </a:r>
          </a:p>
          <a:p>
            <a:pPr>
              <a:buFont typeface="Wingdings" panose="05000000000000000000" pitchFamily="2" charset="2"/>
              <a:buChar char="Ø"/>
            </a:pPr>
            <a:endParaRPr lang="en-US" dirty="0"/>
          </a:p>
        </p:txBody>
      </p:sp>
    </p:spTree>
    <p:extLst>
      <p:ext uri="{BB962C8B-B14F-4D97-AF65-F5344CB8AC3E}">
        <p14:creationId xmlns:p14="http://schemas.microsoft.com/office/powerpoint/2010/main" val="32015974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Burden of Proof	</a:t>
            </a:r>
          </a:p>
        </p:txBody>
      </p:sp>
      <p:sp>
        <p:nvSpPr>
          <p:cNvPr id="3" name="Content Placeholder 2"/>
          <p:cNvSpPr>
            <a:spLocks noGrp="1"/>
          </p:cNvSpPr>
          <p:nvPr>
            <p:ph idx="1"/>
          </p:nvPr>
        </p:nvSpPr>
        <p:spPr/>
        <p:txBody>
          <a:bodyPr>
            <a:normAutofit/>
          </a:bodyPr>
          <a:lstStyle/>
          <a:p>
            <a:pPr>
              <a:buFont typeface="Wingdings" panose="05000000000000000000" pitchFamily="2" charset="2"/>
              <a:buChar char="Ø"/>
            </a:pPr>
            <a:r>
              <a:rPr lang="en-US" sz="2400" dirty="0"/>
              <a:t>The owners of trade secrets alleging misappropriation have the burden of proving that the trade secrets were misappropriated.</a:t>
            </a:r>
          </a:p>
          <a:p>
            <a:pPr>
              <a:buFont typeface="Wingdings" panose="05000000000000000000" pitchFamily="2" charset="2"/>
              <a:buChar char="Ø"/>
            </a:pPr>
            <a:r>
              <a:rPr lang="en-US" sz="2400" dirty="0"/>
              <a:t>Trade secret owners must demonstrate that they had knowledge not generally know, that the information had value because it was not known and that the owners took reasonable steps to keep the information a secret.</a:t>
            </a:r>
          </a:p>
        </p:txBody>
      </p:sp>
    </p:spTree>
    <p:extLst>
      <p:ext uri="{BB962C8B-B14F-4D97-AF65-F5344CB8AC3E}">
        <p14:creationId xmlns:p14="http://schemas.microsoft.com/office/powerpoint/2010/main" val="3446634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Direct v. Circumstantial Evidence</a:t>
            </a:r>
          </a:p>
        </p:txBody>
      </p:sp>
      <p:sp>
        <p:nvSpPr>
          <p:cNvPr id="3" name="Content Placeholder 2"/>
          <p:cNvSpPr>
            <a:spLocks noGrp="1"/>
          </p:cNvSpPr>
          <p:nvPr>
            <p:ph idx="1"/>
          </p:nvPr>
        </p:nvSpPr>
        <p:spPr/>
        <p:txBody>
          <a:bodyPr>
            <a:normAutofit/>
          </a:bodyPr>
          <a:lstStyle/>
          <a:p>
            <a:pPr>
              <a:buFont typeface="Wingdings" panose="05000000000000000000" pitchFamily="2" charset="2"/>
              <a:buChar char="Ø"/>
            </a:pPr>
            <a:r>
              <a:rPr lang="en-US" sz="2400" dirty="0"/>
              <a:t>Trade secret owners may present either direct or circumstantial evidence to show that a misappropriation of trade secrets is imminent. </a:t>
            </a:r>
          </a:p>
          <a:p>
            <a:pPr>
              <a:buFont typeface="Wingdings" panose="05000000000000000000" pitchFamily="2" charset="2"/>
              <a:buChar char="Ø"/>
            </a:pPr>
            <a:r>
              <a:rPr lang="en-US" sz="2400" dirty="0"/>
              <a:t>Direct: Owner can demonstrate that words have been spoken or conduct has occurred that indicates misappropriation is imminent. Example: a former employee might tell the owner that he or she does not place value on the confidentiality of the owner’s trade secret policies.  This type of evidence </a:t>
            </a:r>
            <a:r>
              <a:rPr lang="en-US" sz="2400" i="1" dirty="0"/>
              <a:t>rarely exists</a:t>
            </a:r>
            <a:r>
              <a:rPr lang="en-US" sz="2400" dirty="0"/>
              <a:t>.</a:t>
            </a:r>
          </a:p>
          <a:p>
            <a:pPr>
              <a:buFont typeface="Wingdings" panose="05000000000000000000" pitchFamily="2" charset="2"/>
              <a:buChar char="Ø"/>
            </a:pPr>
            <a:r>
              <a:rPr lang="en-US" sz="2400" dirty="0"/>
              <a:t>Circumstantial: Owner of trade secret may use this evidence to show that the unauthorized use is likely to occur. For example, the trade secret owner may show evidence of a party’s </a:t>
            </a:r>
            <a:r>
              <a:rPr lang="en-US" sz="2400" i="1" dirty="0"/>
              <a:t>intent </a:t>
            </a:r>
            <a:r>
              <a:rPr lang="en-US" sz="2400" dirty="0"/>
              <a:t>to elicit the wrongful disclosure of the secret. </a:t>
            </a:r>
          </a:p>
        </p:txBody>
      </p:sp>
    </p:spTree>
    <p:extLst>
      <p:ext uri="{BB962C8B-B14F-4D97-AF65-F5344CB8AC3E}">
        <p14:creationId xmlns:p14="http://schemas.microsoft.com/office/powerpoint/2010/main" val="3813036286"/>
      </p:ext>
    </p:extLst>
  </p:cSld>
  <p:clrMapOvr>
    <a:masterClrMapping/>
  </p:clrMapOvr>
</p:sld>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docProps/app.xml><?xml version="1.0" encoding="utf-8"?>
<Properties xmlns="http://schemas.openxmlformats.org/officeDocument/2006/extended-properties" xmlns:vt="http://schemas.openxmlformats.org/officeDocument/2006/docPropsVTypes">
  <Template>Retrospect</Template>
  <TotalTime>67</TotalTime>
  <Words>240</Words>
  <Application>Microsoft Office PowerPoint</Application>
  <PresentationFormat>Widescreen</PresentationFormat>
  <Paragraphs>12</Paragraphs>
  <Slides>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Calibri</vt:lpstr>
      <vt:lpstr>Calibri Light</vt:lpstr>
      <vt:lpstr>Wingdings</vt:lpstr>
      <vt:lpstr>Retrospect</vt:lpstr>
      <vt:lpstr>Trade Secret Law</vt:lpstr>
      <vt:lpstr>Misappropriation</vt:lpstr>
      <vt:lpstr>Burden of Proof </vt:lpstr>
      <vt:lpstr>Direct v. Circumstantial Evidence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Trade Secret Law</dc:title>
  <dc:creator>Dana Nasser</dc:creator>
  <cp:lastModifiedBy>Dana Nasser</cp:lastModifiedBy>
  <cp:revision>7</cp:revision>
  <dcterms:created xsi:type="dcterms:W3CDTF">2017-05-29T03:27:03Z</dcterms:created>
  <dcterms:modified xsi:type="dcterms:W3CDTF">2017-05-29T19:18:39Z</dcterms:modified>
</cp:coreProperties>
</file>